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97696" r:id="rId1"/>
    <p:sldMasterId id="2147497708" r:id="rId2"/>
  </p:sldMasterIdLst>
  <p:notesMasterIdLst>
    <p:notesMasterId r:id="rId7"/>
  </p:notesMasterIdLst>
  <p:handoutMasterIdLst>
    <p:handoutMasterId r:id="rId8"/>
  </p:handoutMasterIdLst>
  <p:sldIdLst>
    <p:sldId id="1595" r:id="rId3"/>
    <p:sldId id="1589" r:id="rId4"/>
    <p:sldId id="1596" r:id="rId5"/>
    <p:sldId id="1593" r:id="rId6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ntre Rééducation Sensitive Corps Humain" initials="CRSCH" lastIdx="1" clrIdx="0">
    <p:extLst>
      <p:ext uri="{19B8F6BF-5375-455C-9EA6-DF929625EA0E}">
        <p15:presenceInfo xmlns:p15="http://schemas.microsoft.com/office/powerpoint/2012/main" userId="8083fcf6452bad1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CA"/>
    <a:srgbClr val="4F182F"/>
    <a:srgbClr val="595959"/>
    <a:srgbClr val="376092"/>
    <a:srgbClr val="0078C7"/>
    <a:srgbClr val="953735"/>
    <a:srgbClr val="00B050"/>
    <a:srgbClr val="CCCCCC"/>
    <a:srgbClr val="0070C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84" autoAdjust="0"/>
    <p:restoredTop sz="76987" autoAdjust="0"/>
  </p:normalViewPr>
  <p:slideViewPr>
    <p:cSldViewPr>
      <p:cViewPr varScale="1">
        <p:scale>
          <a:sx n="47" d="100"/>
          <a:sy n="47" d="100"/>
        </p:scale>
        <p:origin x="1146" y="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0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E3A5C2-4F45-4D8F-AF63-069F65F9E5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F5C362-781C-43D4-BB36-D5FAB9FAAC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9C9BF21-1CC7-4D7F-8563-5E63C14070C3}" type="datetimeFigureOut">
              <a:rPr lang="fr-CH"/>
              <a:pPr>
                <a:defRPr/>
              </a:pPr>
              <a:t>10.10.2019</a:t>
            </a:fld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332BA4-8D8C-432D-BE10-80F9F37066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r-CH"/>
              <a:t>Moodle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0480EA-848B-4929-8183-AE9233CCB5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A305CBB5-D592-452E-97CB-41742C4B3443}" type="slidenum">
              <a:rPr lang="fr-CH" altLang="fr-FR"/>
              <a:pPr>
                <a:defRPr/>
              </a:pPr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2004692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>
            <a:extLst>
              <a:ext uri="{FF2B5EF4-FFF2-40B4-BE49-F238E27FC236}">
                <a16:creationId xmlns:a16="http://schemas.microsoft.com/office/drawing/2014/main" id="{60E12058-1968-4F4A-A749-38AC23E50C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36931" name="Rectangle 3">
            <a:extLst>
              <a:ext uri="{FF2B5EF4-FFF2-40B4-BE49-F238E27FC236}">
                <a16:creationId xmlns:a16="http://schemas.microsoft.com/office/drawing/2014/main" id="{6CA2F829-FAC0-47D3-A3BD-F95AB77794E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6933" name="Rectangle 5">
            <a:extLst>
              <a:ext uri="{FF2B5EF4-FFF2-40B4-BE49-F238E27FC236}">
                <a16:creationId xmlns:a16="http://schemas.microsoft.com/office/drawing/2014/main" id="{25B6D3F3-AE82-4DA0-AE41-B9CAF6D143A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Cliquez pour modifier les styles du texte du masque</a:t>
            </a:r>
          </a:p>
          <a:p>
            <a:pPr lvl="1"/>
            <a:r>
              <a:rPr lang="de-DE" noProof="0"/>
              <a:t>Deuxième niveau</a:t>
            </a:r>
          </a:p>
          <a:p>
            <a:pPr lvl="2"/>
            <a:r>
              <a:rPr lang="de-DE" noProof="0"/>
              <a:t>Troisième niveau</a:t>
            </a:r>
          </a:p>
          <a:p>
            <a:pPr lvl="3"/>
            <a:r>
              <a:rPr lang="de-DE" noProof="0"/>
              <a:t>Quatrième niveau</a:t>
            </a:r>
          </a:p>
          <a:p>
            <a:pPr lvl="4"/>
            <a:r>
              <a:rPr lang="de-DE" noProof="0"/>
              <a:t>Cinquième niveau</a:t>
            </a:r>
          </a:p>
        </p:txBody>
      </p:sp>
      <p:sp>
        <p:nvSpPr>
          <p:cNvPr id="636934" name="Rectangle 6">
            <a:extLst>
              <a:ext uri="{FF2B5EF4-FFF2-40B4-BE49-F238E27FC236}">
                <a16:creationId xmlns:a16="http://schemas.microsoft.com/office/drawing/2014/main" id="{B099592B-2F3A-497E-A775-7ABFC94862A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Moodle</a:t>
            </a:r>
          </a:p>
        </p:txBody>
      </p:sp>
      <p:sp>
        <p:nvSpPr>
          <p:cNvPr id="636935" name="Rectangle 7">
            <a:extLst>
              <a:ext uri="{FF2B5EF4-FFF2-40B4-BE49-F238E27FC236}">
                <a16:creationId xmlns:a16="http://schemas.microsoft.com/office/drawing/2014/main" id="{99A5820B-2F73-4912-87E0-ECA8511976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7E9BA8D-658E-4D81-8303-FE58D164AE90}" type="slidenum">
              <a:rPr lang="de-DE" altLang="fr-FR"/>
              <a:pPr>
                <a:defRPr/>
              </a:pPr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231931197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Google Shape;57;g4b61ff4f5a_0_0:notes">
            <a:extLst>
              <a:ext uri="{FF2B5EF4-FFF2-40B4-BE49-F238E27FC236}">
                <a16:creationId xmlns:a16="http://schemas.microsoft.com/office/drawing/2014/main" id="{14EDCEB8-E447-4A5F-927B-CEF12F68955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74193200 w 120000"/>
              <a:gd name="T3" fmla="*/ 0 h 120000"/>
              <a:gd name="T4" fmla="*/ 1741932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99683" name="Google Shape;58;g4b61ff4f5a_0_0:notes">
            <a:extLst>
              <a:ext uri="{FF2B5EF4-FFF2-40B4-BE49-F238E27FC236}">
                <a16:creationId xmlns:a16="http://schemas.microsoft.com/office/drawing/2014/main" id="{5CD012C4-B6EE-40FB-9733-724A9C861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56300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Google Shape;57;g4b61ff4f5a_0_0:notes">
            <a:extLst>
              <a:ext uri="{FF2B5EF4-FFF2-40B4-BE49-F238E27FC236}">
                <a16:creationId xmlns:a16="http://schemas.microsoft.com/office/drawing/2014/main" id="{C63F39CA-8E8D-4D3A-A48A-99E590394B8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74193200 w 120000"/>
              <a:gd name="T3" fmla="*/ 0 h 120000"/>
              <a:gd name="T4" fmla="*/ 1741932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88419" name="Google Shape;58;g4b61ff4f5a_0_0:notes">
            <a:extLst>
              <a:ext uri="{FF2B5EF4-FFF2-40B4-BE49-F238E27FC236}">
                <a16:creationId xmlns:a16="http://schemas.microsoft.com/office/drawing/2014/main" id="{F44BB2B7-AEE0-4FE5-846B-E1B067042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4345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Google Shape;57;g4b61ff4f5a_0_0:notes">
            <a:extLst>
              <a:ext uri="{FF2B5EF4-FFF2-40B4-BE49-F238E27FC236}">
                <a16:creationId xmlns:a16="http://schemas.microsoft.com/office/drawing/2014/main" id="{37425E11-18CB-4B3B-9BCC-5D3F7FFBA5E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220163" name="Google Shape;58;g4b61ff4f5a_0_0:notes">
            <a:extLst>
              <a:ext uri="{FF2B5EF4-FFF2-40B4-BE49-F238E27FC236}">
                <a16:creationId xmlns:a16="http://schemas.microsoft.com/office/drawing/2014/main" id="{C6BB3B77-0959-454A-A3C9-B8F3BFF703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5153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Google Shape;57;g4b61ff4f5a_0_0:notes">
            <a:extLst>
              <a:ext uri="{FF2B5EF4-FFF2-40B4-BE49-F238E27FC236}">
                <a16:creationId xmlns:a16="http://schemas.microsoft.com/office/drawing/2014/main" id="{E87B3251-7CEE-4449-A1A6-5268392CC56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74193200 w 120000"/>
              <a:gd name="T3" fmla="*/ 0 h 120000"/>
              <a:gd name="T4" fmla="*/ 1741932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95587" name="Google Shape;58;g4b61ff4f5a_0_0:notes">
            <a:extLst>
              <a:ext uri="{FF2B5EF4-FFF2-40B4-BE49-F238E27FC236}">
                <a16:creationId xmlns:a16="http://schemas.microsoft.com/office/drawing/2014/main" id="{801D389B-1BA7-4DA7-85AA-4890F8B7A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80007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anchor="b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" name="Google Shape;8;p1">
            <a:extLst>
              <a:ext uri="{FF2B5EF4-FFF2-40B4-BE49-F238E27FC236}">
                <a16:creationId xmlns:a16="http://schemas.microsoft.com/office/drawing/2014/main" id="{B0CEF5F9-B767-4A93-A607-9F6EA5F8DD6C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711FB-A9A2-4062-9A05-E60853198732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4686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anchor="b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>
            <a:extLst>
              <a:ext uri="{FF2B5EF4-FFF2-40B4-BE49-F238E27FC236}">
                <a16:creationId xmlns:a16="http://schemas.microsoft.com/office/drawing/2014/main" id="{1531F253-66CC-485D-83D0-2B8CDFD77BB0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A9DDD-9D13-4004-BF6F-17FDB61D2BBD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69127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1">
            <a:extLst>
              <a:ext uri="{FF2B5EF4-FFF2-40B4-BE49-F238E27FC236}">
                <a16:creationId xmlns:a16="http://schemas.microsoft.com/office/drawing/2014/main" id="{52171102-D436-46F3-9E3F-E6D7857BCE0E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72146-9005-4694-8816-80315A473424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61211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anchor="b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" name="Google Shape;8;p1">
            <a:extLst>
              <a:ext uri="{FF2B5EF4-FFF2-40B4-BE49-F238E27FC236}">
                <a16:creationId xmlns:a16="http://schemas.microsoft.com/office/drawing/2014/main" id="{966E9ABA-0033-423C-897B-D0EC27A75E66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3E747-222D-467D-9581-E030BD0AB49E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4891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anchor="ctr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F2DCDCEC-689A-4402-AC05-533C7061ACB1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AC57B-33E2-47F1-9D21-652AD70D9A56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77674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>
            <a:extLst>
              <a:ext uri="{FF2B5EF4-FFF2-40B4-BE49-F238E27FC236}">
                <a16:creationId xmlns:a16="http://schemas.microsoft.com/office/drawing/2014/main" id="{FDF855E1-C283-4AC0-80DF-6173C6CF663B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B8DBE-FDB3-4D73-B263-3939AD5080E0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44967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" name="Google Shape;8;p1">
            <a:extLst>
              <a:ext uri="{FF2B5EF4-FFF2-40B4-BE49-F238E27FC236}">
                <a16:creationId xmlns:a16="http://schemas.microsoft.com/office/drawing/2014/main" id="{7A2A9707-60E5-454F-8947-A835E34ED4DF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385D1-7293-4E03-AC3D-34A053D0A86B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74579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4646E266-BF11-48C8-812A-F15E31A54A63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037AC-E81A-4813-A7D9-E522BA84A6C2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48445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anchor="b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spcFirstLastPara="1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" name="Google Shape;8;p1">
            <a:extLst>
              <a:ext uri="{FF2B5EF4-FFF2-40B4-BE49-F238E27FC236}">
                <a16:creationId xmlns:a16="http://schemas.microsoft.com/office/drawing/2014/main" id="{F18748E2-86BD-4F8A-A135-E9162CF5BA37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7B1C1-5106-4D5E-80EA-1635849D9AA8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39721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anchor="ctr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D8990602-9CBB-449A-84E3-F517DB390E94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2DC7B-D8FB-41F7-8903-EBC5EB5794E3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24123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;p9">
            <a:extLst>
              <a:ext uri="{FF2B5EF4-FFF2-40B4-BE49-F238E27FC236}">
                <a16:creationId xmlns:a16="http://schemas.microsoft.com/office/drawing/2014/main" id="{E4202184-1DA5-4B8B-BB63-2669AECC4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anchor="b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anchor="ctr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" name="Google Shape;40;p9">
            <a:extLst>
              <a:ext uri="{FF2B5EF4-FFF2-40B4-BE49-F238E27FC236}">
                <a16:creationId xmlns:a16="http://schemas.microsoft.com/office/drawing/2014/main" id="{10E0AB8B-2526-4E03-ABB7-82640B4966CE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48D69525-726A-4A4F-BC8F-8CC86AE926DB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5890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anchor="ctr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A2ABC2BE-9C20-48BF-9CDE-6A537CF92A63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E7874-40F2-40CA-9895-CEDB1FCC3860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498024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anchor="ctr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DACC3C5D-7EE0-4A25-BAA3-A0ED534552E2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F412E-DB43-4C4C-8496-390A36ADE88F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32548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anchor="b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>
            <a:extLst>
              <a:ext uri="{FF2B5EF4-FFF2-40B4-BE49-F238E27FC236}">
                <a16:creationId xmlns:a16="http://schemas.microsoft.com/office/drawing/2014/main" id="{BE69F22F-4A67-4FC3-AFF3-8BC15D7D3919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ACB2F-5D0C-47AB-9677-47C9FC604E1A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67605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1">
            <a:extLst>
              <a:ext uri="{FF2B5EF4-FFF2-40B4-BE49-F238E27FC236}">
                <a16:creationId xmlns:a16="http://schemas.microsoft.com/office/drawing/2014/main" id="{48611DB0-F098-4F87-B447-CC0156696A94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32F0E-3E4D-4146-9EA8-852BBB5919DD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8511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>
            <a:extLst>
              <a:ext uri="{FF2B5EF4-FFF2-40B4-BE49-F238E27FC236}">
                <a16:creationId xmlns:a16="http://schemas.microsoft.com/office/drawing/2014/main" id="{57A32F57-ED90-4CC1-BD7E-6AFE0CF9BF66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3A8DB-73C6-4940-ADFA-F66BEB4170D3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97455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" name="Google Shape;8;p1">
            <a:extLst>
              <a:ext uri="{FF2B5EF4-FFF2-40B4-BE49-F238E27FC236}">
                <a16:creationId xmlns:a16="http://schemas.microsoft.com/office/drawing/2014/main" id="{1C694FBA-C070-4EC2-9B77-8882F43AF8CE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5A975-0CED-4208-B202-1AB53C1CC577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6463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BF229060-448A-4882-9DB9-BEEB1515F094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3BC23-3B4F-4BCE-90D0-1F647275A544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21913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anchor="b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spcFirstLastPara="1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" name="Google Shape;8;p1">
            <a:extLst>
              <a:ext uri="{FF2B5EF4-FFF2-40B4-BE49-F238E27FC236}">
                <a16:creationId xmlns:a16="http://schemas.microsoft.com/office/drawing/2014/main" id="{0049650A-617B-45C2-8CDA-87C6B277D898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B0147-5ED8-4D99-AF79-0B8399F7C2C8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5493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anchor="ctr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050A7290-5870-41EA-8D28-6EF90109ED48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D9942-ABEA-4985-B3D4-E1BF78EF5237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6715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;p9">
            <a:extLst>
              <a:ext uri="{FF2B5EF4-FFF2-40B4-BE49-F238E27FC236}">
                <a16:creationId xmlns:a16="http://schemas.microsoft.com/office/drawing/2014/main" id="{43C1E105-1EC6-4B6B-B419-B3B829CA0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anchor="b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anchor="ctr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" name="Google Shape;40;p9">
            <a:extLst>
              <a:ext uri="{FF2B5EF4-FFF2-40B4-BE49-F238E27FC236}">
                <a16:creationId xmlns:a16="http://schemas.microsoft.com/office/drawing/2014/main" id="{8951F081-FC0E-466C-974A-82323BC94BD1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CF375076-A057-4C4F-9D27-0CAA978080A0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6703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anchor="ctr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A74C8AD8-82CD-4EB5-B6B7-99A2040FD691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94E39-93E2-4231-ABE4-6E1570C2588C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852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6;p1">
            <a:extLst>
              <a:ext uri="{FF2B5EF4-FFF2-40B4-BE49-F238E27FC236}">
                <a16:creationId xmlns:a16="http://schemas.microsoft.com/office/drawing/2014/main" id="{9BAA15A5-7551-4604-AC66-B9D5C06B8FC3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311150" y="593725"/>
            <a:ext cx="85217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>
              <a:sym typeface="Arial" panose="020B0604020202020204" pitchFamily="34" charset="0"/>
            </a:endParaRPr>
          </a:p>
        </p:txBody>
      </p:sp>
      <p:sp>
        <p:nvSpPr>
          <p:cNvPr id="17411" name="Google Shape;7;p1">
            <a:extLst>
              <a:ext uri="{FF2B5EF4-FFF2-40B4-BE49-F238E27FC236}">
                <a16:creationId xmlns:a16="http://schemas.microsoft.com/office/drawing/2014/main" id="{EFD9A60E-9E15-473C-A01D-46EAC81B062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311150" y="1536700"/>
            <a:ext cx="85217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>
              <a:sym typeface="Arial" panose="020B0604020202020204" pitchFamily="34" charset="0"/>
            </a:endParaRPr>
          </a:p>
        </p:txBody>
      </p:sp>
      <p:sp>
        <p:nvSpPr>
          <p:cNvPr id="8" name="Google Shape;8;p1">
            <a:extLst>
              <a:ext uri="{FF2B5EF4-FFF2-40B4-BE49-F238E27FC236}">
                <a16:creationId xmlns:a16="http://schemas.microsoft.com/office/drawing/2014/main" id="{99F1A66C-46C9-45FE-A21A-AA10F18FCBD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88" y="6218238"/>
            <a:ext cx="54927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defRPr/>
            </a:pPr>
            <a:fld id="{AE46E5E1-F0F3-47D6-92B7-FCD534381177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168139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97697" r:id="rId1"/>
    <p:sldLayoutId id="2147497698" r:id="rId2"/>
    <p:sldLayoutId id="2147497699" r:id="rId3"/>
    <p:sldLayoutId id="2147497700" r:id="rId4"/>
    <p:sldLayoutId id="2147497701" r:id="rId5"/>
    <p:sldLayoutId id="2147497702" r:id="rId6"/>
    <p:sldLayoutId id="2147497703" r:id="rId7"/>
    <p:sldLayoutId id="2147497704" r:id="rId8"/>
    <p:sldLayoutId id="2147497705" r:id="rId9"/>
    <p:sldLayoutId id="2147497706" r:id="rId10"/>
    <p:sldLayoutId id="214749770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6;p1">
            <a:extLst>
              <a:ext uri="{FF2B5EF4-FFF2-40B4-BE49-F238E27FC236}">
                <a16:creationId xmlns:a16="http://schemas.microsoft.com/office/drawing/2014/main" id="{3C93E8A6-C1E6-46E1-B5AF-A56344A309E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11150" y="593725"/>
            <a:ext cx="85217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>
              <a:sym typeface="Arial" panose="020B0604020202020204" pitchFamily="34" charset="0"/>
            </a:endParaRPr>
          </a:p>
        </p:txBody>
      </p:sp>
      <p:sp>
        <p:nvSpPr>
          <p:cNvPr id="16387" name="Google Shape;7;p1">
            <a:extLst>
              <a:ext uri="{FF2B5EF4-FFF2-40B4-BE49-F238E27FC236}">
                <a16:creationId xmlns:a16="http://schemas.microsoft.com/office/drawing/2014/main" id="{2288E61B-D905-4BBA-A593-180235A9310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311150" y="1536700"/>
            <a:ext cx="85217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>
              <a:sym typeface="Arial" panose="020B0604020202020204" pitchFamily="34" charset="0"/>
            </a:endParaRPr>
          </a:p>
        </p:txBody>
      </p:sp>
      <p:sp>
        <p:nvSpPr>
          <p:cNvPr id="8" name="Google Shape;8;p1">
            <a:extLst>
              <a:ext uri="{FF2B5EF4-FFF2-40B4-BE49-F238E27FC236}">
                <a16:creationId xmlns:a16="http://schemas.microsoft.com/office/drawing/2014/main" id="{F92B6143-91FE-4DE9-ACC2-202B2B0ED43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88" y="6218238"/>
            <a:ext cx="54927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defRPr/>
            </a:pPr>
            <a:fld id="{BF55D8CA-8191-4220-9C94-CAAABE35FB0E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562684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97709" r:id="rId1"/>
    <p:sldLayoutId id="2147497710" r:id="rId2"/>
    <p:sldLayoutId id="2147497711" r:id="rId3"/>
    <p:sldLayoutId id="2147497712" r:id="rId4"/>
    <p:sldLayoutId id="2147497713" r:id="rId5"/>
    <p:sldLayoutId id="2147497714" r:id="rId6"/>
    <p:sldLayoutId id="2147497715" r:id="rId7"/>
    <p:sldLayoutId id="2147497716" r:id="rId8"/>
    <p:sldLayoutId id="2147497717" r:id="rId9"/>
    <p:sldLayoutId id="2147497718" r:id="rId10"/>
    <p:sldLayoutId id="2147497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Image 2">
            <a:extLst>
              <a:ext uri="{FF2B5EF4-FFF2-40B4-BE49-F238E27FC236}">
                <a16:creationId xmlns:a16="http://schemas.microsoft.com/office/drawing/2014/main" id="{D279CB69-F610-47A3-95F0-5F59A1302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4" r="32867"/>
          <a:stretch>
            <a:fillRect/>
          </a:stretch>
        </p:blipFill>
        <p:spPr bwMode="auto">
          <a:xfrm>
            <a:off x="7019925" y="381000"/>
            <a:ext cx="16986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61" name="Rectangle 2">
            <a:extLst>
              <a:ext uri="{FF2B5EF4-FFF2-40B4-BE49-F238E27FC236}">
                <a16:creationId xmlns:a16="http://schemas.microsoft.com/office/drawing/2014/main" id="{525B28F3-1201-4B7E-9BEC-9FB64DFD0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2852738"/>
            <a:ext cx="903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PRE</a:t>
            </a:r>
            <a:endParaRPr kumimoji="0" lang="fr-CH" altLang="fr-FR" sz="2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8662" name="Rectangle 7">
            <a:extLst>
              <a:ext uri="{FF2B5EF4-FFF2-40B4-BE49-F238E27FC236}">
                <a16:creationId xmlns:a16="http://schemas.microsoft.com/office/drawing/2014/main" id="{158FA2F3-EB37-4DF9-8778-9D1131679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00" y="3573463"/>
            <a:ext cx="1122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POST</a:t>
            </a:r>
            <a:endParaRPr kumimoji="0" lang="fr-CH" altLang="fr-FR" sz="2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8663" name="Rectangle 4">
            <a:extLst>
              <a:ext uri="{FF2B5EF4-FFF2-40B4-BE49-F238E27FC236}">
                <a16:creationId xmlns:a16="http://schemas.microsoft.com/office/drawing/2014/main" id="{6525646A-7C7D-4775-A57B-302AABF73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8" y="3357563"/>
            <a:ext cx="19192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Pain</a:t>
            </a:r>
            <a:r>
              <a:rPr kumimoji="0" lang="en-US" altLang="fr-FR" sz="2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score</a:t>
            </a:r>
            <a:r>
              <a:rPr kumimoji="0" lang="en-US" alt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 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80</a:t>
            </a:r>
            <a:r>
              <a:rPr kumimoji="0" lang="en-US" alt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/ 100 pts</a:t>
            </a:r>
            <a:endParaRPr kumimoji="0" lang="fr-CH" alt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8664" name="Rectangle 9">
            <a:extLst>
              <a:ext uri="{FF2B5EF4-FFF2-40B4-BE49-F238E27FC236}">
                <a16:creationId xmlns:a16="http://schemas.microsoft.com/office/drawing/2014/main" id="{762D2EED-6064-4E76-B9B6-7ABC5606F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1138" y="2555875"/>
            <a:ext cx="19192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Pain</a:t>
            </a:r>
            <a:r>
              <a:rPr kumimoji="0" lang="en-US" altLang="fr-FR" sz="2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score</a:t>
            </a:r>
            <a:r>
              <a:rPr kumimoji="0" lang="en-US" alt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 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0</a:t>
            </a:r>
            <a:r>
              <a:rPr kumimoji="0" lang="en-US" alt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/ 100 pts</a:t>
            </a:r>
            <a:endParaRPr kumimoji="0" lang="fr-CH" alt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31"/>
          <a:stretch/>
        </p:blipFill>
        <p:spPr>
          <a:xfrm>
            <a:off x="6000384" y="4159250"/>
            <a:ext cx="2718166" cy="2340000"/>
          </a:xfrm>
          <a:prstGeom prst="rect">
            <a:avLst/>
          </a:prstGeom>
          <a:ln w="19050">
            <a:solidFill>
              <a:srgbClr val="FFFFFF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67" y="476672"/>
            <a:ext cx="2713043" cy="2340000"/>
          </a:xfrm>
          <a:prstGeom prst="rect">
            <a:avLst/>
          </a:prstGeom>
          <a:ln w="19050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7638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Google Shape;60;p14">
            <a:extLst>
              <a:ext uri="{FF2B5EF4-FFF2-40B4-BE49-F238E27FC236}">
                <a16:creationId xmlns:a16="http://schemas.microsoft.com/office/drawing/2014/main" id="{2B27DAEF-91E3-4DA2-AE25-2D2F2C27A7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150" y="1301750"/>
            <a:ext cx="8521700" cy="57308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fr-CH" altLang="fr-FR" sz="28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Anamnèse générale </a:t>
            </a:r>
            <a:endParaRPr lang="fr-FR" altLang="fr-FR" sz="280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7395" name="Image 2">
            <a:extLst>
              <a:ext uri="{FF2B5EF4-FFF2-40B4-BE49-F238E27FC236}">
                <a16:creationId xmlns:a16="http://schemas.microsoft.com/office/drawing/2014/main" id="{1D9FEE91-C480-4DC6-8613-68A8D878B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4" r="32867"/>
          <a:stretch>
            <a:fillRect/>
          </a:stretch>
        </p:blipFill>
        <p:spPr bwMode="auto">
          <a:xfrm>
            <a:off x="7019925" y="381000"/>
            <a:ext cx="16986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46777B22-ACDB-4107-BE7C-E00389358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" y="2465388"/>
            <a:ext cx="84074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3996" indent="-22854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087" indent="-22854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177" indent="-22854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267" indent="-22854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ts val="3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Mme </a:t>
            </a:r>
            <a:r>
              <a:rPr kumimoji="0" lang="fr-CH" alt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E.R.</a:t>
            </a:r>
            <a:r>
              <a:rPr kumimoji="0" lang="fr-CH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54 ans:</a:t>
            </a:r>
          </a:p>
          <a:p>
            <a:pPr marL="0" marR="0" lvl="0" indent="0" algn="just" defTabSz="914400" rtl="0" eaLnBrk="1" fontAlgn="base" latinLnBrk="0" hangingPunct="1">
              <a:lnSpc>
                <a:spcPts val="3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Status</a:t>
            </a:r>
            <a:r>
              <a:rPr kumimoji="0" lang="fr-CH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CH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39 mois </a:t>
            </a:r>
            <a:r>
              <a:rPr kumimoji="0" lang="fr-CH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post «</a:t>
            </a:r>
            <a:r>
              <a:rPr kumimoji="0" lang="fr-FR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  <a:r>
              <a:rPr kumimoji="0" lang="fr-CH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chirurgie de tendons et de calcifications – épaule gelée</a:t>
            </a:r>
            <a:r>
              <a:rPr kumimoji="0" lang="fr-FR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  <a:r>
              <a:rPr kumimoji="0" lang="fr-CH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».</a:t>
            </a: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ts val="3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ts val="3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 Je souhaiterais qu’elle soit reçue par l’équipe de rééducation sensitive pour un bilan et éventuellement pour leur prise en charge. »</a:t>
            </a:r>
          </a:p>
          <a:p>
            <a:pPr marL="0" marR="0" lvl="0" indent="0" algn="r" defTabSz="914400" rtl="0" eaLnBrk="1" fontAlgn="base" latinLnBrk="0" hangingPunct="1">
              <a:lnSpc>
                <a:spcPts val="3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Ph. O., neurochirurgien</a:t>
            </a:r>
          </a:p>
        </p:txBody>
      </p:sp>
    </p:spTree>
    <p:extLst>
      <p:ext uri="{BB962C8B-B14F-4D97-AF65-F5344CB8AC3E}">
        <p14:creationId xmlns:p14="http://schemas.microsoft.com/office/powerpoint/2010/main" val="4146930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>
            <a:extLst>
              <a:ext uri="{FF2B5EF4-FFF2-40B4-BE49-F238E27FC236}">
                <a16:creationId xmlns:a16="http://schemas.microsoft.com/office/drawing/2014/main" id="{897467E6-23C0-4DC4-B0A2-20949630F1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9075" y="44450"/>
            <a:ext cx="6800850" cy="1042988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 typeface="Arial"/>
              <a:buNone/>
              <a:defRPr/>
            </a:pPr>
            <a:r>
              <a:rPr lang="de-DE" sz="2800" kern="1200" dirty="0" err="1">
                <a:solidFill>
                  <a:srgbClr val="FF0000"/>
                </a:solidFill>
                <a:latin typeface="Arial" charset="0"/>
                <a:sym typeface="Arial"/>
              </a:rPr>
              <a:t>Prescription</a:t>
            </a:r>
            <a:r>
              <a:rPr lang="de-DE" sz="2800" kern="1200" dirty="0">
                <a:solidFill>
                  <a:srgbClr val="FF0000"/>
                </a:solidFill>
                <a:latin typeface="Arial" charset="0"/>
                <a:sym typeface="Arial"/>
              </a:rPr>
              <a:t>:</a:t>
            </a:r>
            <a:br>
              <a:rPr lang="de-DE" sz="2800" kern="1200" dirty="0">
                <a:solidFill>
                  <a:srgbClr val="FF0000"/>
                </a:solidFill>
                <a:latin typeface="Arial" charset="0"/>
                <a:sym typeface="Arial"/>
              </a:rPr>
            </a:br>
            <a:r>
              <a:rPr lang="fr-CH" sz="2800" dirty="0">
                <a:solidFill>
                  <a:srgbClr val="FF0000"/>
                </a:solidFill>
                <a:sym typeface="Arial"/>
              </a:rPr>
              <a:t>« </a:t>
            </a:r>
            <a:r>
              <a:rPr lang="de-DE" sz="2800" kern="1200" dirty="0">
                <a:solidFill>
                  <a:srgbClr val="FF0000"/>
                </a:solidFill>
                <a:latin typeface="Arial" charset="0"/>
                <a:sym typeface="Arial"/>
              </a:rPr>
              <a:t>Ne </a:t>
            </a:r>
            <a:r>
              <a:rPr lang="de-DE" sz="2800" i="1" kern="1200" dirty="0">
                <a:solidFill>
                  <a:srgbClr val="FF0000"/>
                </a:solidFill>
                <a:latin typeface="Arial" charset="0"/>
                <a:sym typeface="Arial"/>
              </a:rPr>
              <a:t>PAS</a:t>
            </a:r>
            <a:r>
              <a:rPr lang="de-DE" sz="2800" kern="1200" dirty="0">
                <a:solidFill>
                  <a:srgbClr val="FF0000"/>
                </a:solidFill>
                <a:latin typeface="Arial" charset="0"/>
                <a:sym typeface="Arial"/>
              </a:rPr>
              <a:t> </a:t>
            </a:r>
            <a:r>
              <a:rPr lang="de-DE" sz="2800" kern="1200" dirty="0" err="1">
                <a:solidFill>
                  <a:srgbClr val="FF0000"/>
                </a:solidFill>
                <a:latin typeface="Arial" charset="0"/>
                <a:sym typeface="Arial"/>
              </a:rPr>
              <a:t>toucher</a:t>
            </a:r>
            <a:r>
              <a:rPr lang="de-DE" sz="2800" kern="1200" dirty="0">
                <a:solidFill>
                  <a:srgbClr val="FF0000"/>
                </a:solidFill>
                <a:latin typeface="Arial" charset="0"/>
                <a:sym typeface="Arial"/>
              </a:rPr>
              <a:t>, </a:t>
            </a:r>
            <a:r>
              <a:rPr lang="de-DE" sz="2800" kern="1200" dirty="0" err="1">
                <a:solidFill>
                  <a:srgbClr val="FF0000"/>
                </a:solidFill>
                <a:latin typeface="Arial" charset="0"/>
                <a:sym typeface="Arial"/>
              </a:rPr>
              <a:t>autant</a:t>
            </a:r>
            <a:r>
              <a:rPr lang="de-DE" sz="2800" kern="1200" dirty="0">
                <a:solidFill>
                  <a:srgbClr val="FF0000"/>
                </a:solidFill>
                <a:latin typeface="Arial" charset="0"/>
                <a:sym typeface="Arial"/>
              </a:rPr>
              <a:t> </a:t>
            </a:r>
            <a:r>
              <a:rPr lang="de-DE" sz="2800" kern="1200" dirty="0" err="1">
                <a:solidFill>
                  <a:srgbClr val="FF0000"/>
                </a:solidFill>
                <a:latin typeface="Arial" charset="0"/>
                <a:sym typeface="Arial"/>
              </a:rPr>
              <a:t>que</a:t>
            </a:r>
            <a:r>
              <a:rPr lang="de-DE" sz="2800" kern="1200" dirty="0">
                <a:solidFill>
                  <a:srgbClr val="FF0000"/>
                </a:solidFill>
                <a:latin typeface="Arial" charset="0"/>
                <a:sym typeface="Arial"/>
              </a:rPr>
              <a:t> possible</a:t>
            </a:r>
            <a:r>
              <a:rPr lang="fr-CH" sz="2800" dirty="0">
                <a:solidFill>
                  <a:srgbClr val="FF0000"/>
                </a:solidFill>
                <a:sym typeface="Arial"/>
              </a:rPr>
              <a:t> »</a:t>
            </a:r>
            <a:r>
              <a:rPr lang="de-DE" sz="2800" kern="1200" dirty="0">
                <a:solidFill>
                  <a:srgbClr val="FF0000"/>
                </a:solidFill>
                <a:latin typeface="Arial" charset="0"/>
                <a:sym typeface="Arial"/>
              </a:rPr>
              <a:t> </a:t>
            </a:r>
            <a:endParaRPr sz="2800" dirty="0">
              <a:solidFill>
                <a:srgbClr val="000076"/>
              </a:solidFill>
              <a:sym typeface="Arial"/>
            </a:endParaRPr>
          </a:p>
        </p:txBody>
      </p:sp>
      <p:sp>
        <p:nvSpPr>
          <p:cNvPr id="219139" name="Rectangle 15">
            <a:extLst>
              <a:ext uri="{FF2B5EF4-FFF2-40B4-BE49-F238E27FC236}">
                <a16:creationId xmlns:a16="http://schemas.microsoft.com/office/drawing/2014/main" id="{9A7E9498-5317-48E6-A9DA-BAD2AC2BE090}"/>
              </a:ext>
            </a:extLst>
          </p:cNvPr>
          <p:cNvSpPr>
            <a:spLocks noChangeArrowheads="1"/>
          </p:cNvSpPr>
          <p:nvPr/>
        </p:nvSpPr>
        <p:spPr bwMode="auto">
          <a:xfrm rot="-1548905">
            <a:off x="-133350" y="2635250"/>
            <a:ext cx="2951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fr-FR" sz="2400" b="0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 moins longtemps </a:t>
            </a:r>
            <a:endParaRPr kumimoji="0" lang="fr-CH" altLang="fr-FR" sz="2400" b="0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9140" name="Rectangle 20">
            <a:extLst>
              <a:ext uri="{FF2B5EF4-FFF2-40B4-BE49-F238E27FC236}">
                <a16:creationId xmlns:a16="http://schemas.microsoft.com/office/drawing/2014/main" id="{634D9FE1-ACBD-4620-85B8-D7955FFFC437}"/>
              </a:ext>
            </a:extLst>
          </p:cNvPr>
          <p:cNvSpPr>
            <a:spLocks noChangeArrowheads="1"/>
          </p:cNvSpPr>
          <p:nvPr/>
        </p:nvSpPr>
        <p:spPr bwMode="auto">
          <a:xfrm rot="-1535610">
            <a:off x="74613" y="1800225"/>
            <a:ext cx="26479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24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fois par jour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24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pendant 1 minute</a:t>
            </a:r>
            <a:r>
              <a:rPr kumimoji="0" lang="de-DE" altLang="fr-FR" sz="24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fr-CH" altLang="fr-FR" sz="2400" b="0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19141" name="Groupe 4">
            <a:extLst>
              <a:ext uri="{FF2B5EF4-FFF2-40B4-BE49-F238E27FC236}">
                <a16:creationId xmlns:a16="http://schemas.microsoft.com/office/drawing/2014/main" id="{CCA1931D-4129-456E-8803-3402CC105314}"/>
              </a:ext>
            </a:extLst>
          </p:cNvPr>
          <p:cNvGrpSpPr>
            <a:grpSpLocks/>
          </p:cNvGrpSpPr>
          <p:nvPr/>
        </p:nvGrpSpPr>
        <p:grpSpPr bwMode="auto">
          <a:xfrm>
            <a:off x="219075" y="44450"/>
            <a:ext cx="9057911" cy="5449747"/>
            <a:chOff x="191209" y="188640"/>
            <a:chExt cx="9056732" cy="5448919"/>
          </a:xfrm>
        </p:grpSpPr>
        <p:pic>
          <p:nvPicPr>
            <p:cNvPr id="219142" name="Image 2">
              <a:extLst>
                <a:ext uri="{FF2B5EF4-FFF2-40B4-BE49-F238E27FC236}">
                  <a16:creationId xmlns:a16="http://schemas.microsoft.com/office/drawing/2014/main" id="{9F130B93-025D-4AB6-AC0C-C6DCB3428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54" r="32867"/>
            <a:stretch>
              <a:fillRect/>
            </a:stretch>
          </p:blipFill>
          <p:spPr bwMode="auto">
            <a:xfrm>
              <a:off x="7193855" y="188640"/>
              <a:ext cx="1698625" cy="184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Google Shape;60;p14">
              <a:extLst>
                <a:ext uri="{FF2B5EF4-FFF2-40B4-BE49-F238E27FC236}">
                  <a16:creationId xmlns:a16="http://schemas.microsoft.com/office/drawing/2014/main" id="{8CDEDAB7-C54E-48BE-A9F8-0EB233408F83}"/>
                </a:ext>
              </a:extLst>
            </p:cNvPr>
            <p:cNvSpPr txBox="1">
              <a:spLocks/>
            </p:cNvSpPr>
            <p:nvPr/>
          </p:nvSpPr>
          <p:spPr>
            <a:xfrm>
              <a:off x="219780" y="4801214"/>
              <a:ext cx="2984112" cy="5714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25" tIns="91425" rIns="91425" bIns="91425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fr-CH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/>
                  <a:sym typeface="Arial"/>
                </a:rPr>
                <a:t>avec la peau de lapin</a:t>
              </a:r>
              <a:endParaRPr kumimoji="0" lang="fr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144" name="Google Shape;60;p14">
              <a:extLst>
                <a:ext uri="{FF2B5EF4-FFF2-40B4-BE49-F238E27FC236}">
                  <a16:creationId xmlns:a16="http://schemas.microsoft.com/office/drawing/2014/main" id="{B78E5438-1D86-4C32-A561-9D9F162896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508865">
              <a:off x="5863565" y="5064859"/>
              <a:ext cx="3384376" cy="57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ts val="3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fr-CH" alt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Avec pessimisme jusqu’au 21 mars 2019</a:t>
              </a:r>
            </a:p>
          </p:txBody>
        </p:sp>
        <p:sp>
          <p:nvSpPr>
            <p:cNvPr id="219145" name="Rectangle 18">
              <a:extLst>
                <a:ext uri="{FF2B5EF4-FFF2-40B4-BE49-F238E27FC236}">
                  <a16:creationId xmlns:a16="http://schemas.microsoft.com/office/drawing/2014/main" id="{361363F3-4C52-4396-A049-857CDE869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09" y="313492"/>
              <a:ext cx="1986182" cy="523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19/12/2018</a:t>
              </a:r>
              <a:endParaRPr kumimoji="0" lang="fr-CH" alt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9146" name="Google Shape;60;p14">
              <a:extLst>
                <a:ext uri="{FF2B5EF4-FFF2-40B4-BE49-F238E27FC236}">
                  <a16:creationId xmlns:a16="http://schemas.microsoft.com/office/drawing/2014/main" id="{C9A4120E-48D3-40B3-96EB-8121F4D8BE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568142">
              <a:off x="6236760" y="2821066"/>
              <a:ext cx="2952326" cy="607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24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fr-CH" alt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rPr>
                <a:t>CONFORTABLE</a:t>
              </a: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82197EC5-1BFA-4AA9-A486-D993B9ACD4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1" t="33201" r="23126" b="12178"/>
          <a:stretch/>
        </p:blipFill>
        <p:spPr>
          <a:xfrm>
            <a:off x="2771142" y="1292281"/>
            <a:ext cx="3536952" cy="511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55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C8C76A5-FD8B-4E71-B8E9-5712202F6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41861"/>
            <a:ext cx="7272808" cy="6574278"/>
          </a:xfrm>
          <a:prstGeom prst="rect">
            <a:avLst/>
          </a:prstGeom>
        </p:spPr>
      </p:pic>
      <p:pic>
        <p:nvPicPr>
          <p:cNvPr id="194563" name="Image 2">
            <a:extLst>
              <a:ext uri="{FF2B5EF4-FFF2-40B4-BE49-F238E27FC236}">
                <a16:creationId xmlns:a16="http://schemas.microsoft.com/office/drawing/2014/main" id="{CE1CAF26-8934-4D01-AB04-E6DF45B4A3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4" r="32867"/>
          <a:stretch>
            <a:fillRect/>
          </a:stretch>
        </p:blipFill>
        <p:spPr bwMode="auto">
          <a:xfrm>
            <a:off x="1691680" y="4581128"/>
            <a:ext cx="1728192" cy="1873554"/>
          </a:xfrm>
          <a:prstGeom prst="rect">
            <a:avLst/>
          </a:prstGeom>
          <a:solidFill>
            <a:srgbClr val="FFF4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65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Affichage à l'écran (4:3)</PresentationFormat>
  <Paragraphs>20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SimSun</vt:lpstr>
      <vt:lpstr>Arial</vt:lpstr>
      <vt:lpstr>Times New Roman</vt:lpstr>
      <vt:lpstr>3_Simple Light</vt:lpstr>
      <vt:lpstr>4_Simple Light</vt:lpstr>
      <vt:lpstr>Présentation PowerPoint</vt:lpstr>
      <vt:lpstr>Anamnèse générale </vt:lpstr>
      <vt:lpstr>Prescription: « Ne PAS toucher, autant que possible » </vt:lpstr>
      <vt:lpstr>Présentation PowerPoint</vt:lpstr>
    </vt:vector>
  </TitlesOfParts>
  <Company>Département de psychologie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Somesthésie: évaluation et rééducation Somatosensory Testing &amp; Rehabilitation « Rééducation sensitive »</dc:title>
  <dc:creator>Pascale Spicher</dc:creator>
  <cp:lastModifiedBy>SPICHER Claude</cp:lastModifiedBy>
  <cp:revision>1589</cp:revision>
  <cp:lastPrinted>2019-10-03T11:22:29Z</cp:lastPrinted>
  <dcterms:created xsi:type="dcterms:W3CDTF">2001-12-08T14:06:47Z</dcterms:created>
  <dcterms:modified xsi:type="dcterms:W3CDTF">2019-10-10T13:45:04Z</dcterms:modified>
</cp:coreProperties>
</file>